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3"/>
  </p:sldMasterIdLst>
  <p:notesMasterIdLst>
    <p:notesMasterId r:id="rId12"/>
  </p:notesMasterIdLst>
  <p:sldIdLst>
    <p:sldId id="256" r:id="rId4"/>
    <p:sldId id="257" r:id="rId5"/>
    <p:sldId id="258" r:id="rId6"/>
    <p:sldId id="259" r:id="rId7"/>
    <p:sldId id="265" r:id="rId8"/>
    <p:sldId id="267" r:id="rId9"/>
    <p:sldId id="266" r:id="rId10"/>
    <p:sldId id="26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475" autoAdjust="0"/>
  </p:normalViewPr>
  <p:slideViewPr>
    <p:cSldViewPr>
      <p:cViewPr varScale="1">
        <p:scale>
          <a:sx n="74" d="100"/>
          <a:sy n="74" d="100"/>
        </p:scale>
        <p:origin x="-1690" y="-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049411-4574-4070-9C5A-EF9838F707C5}" type="datetimeFigureOut">
              <a:rPr lang="en-US" smtClean="0"/>
              <a:pPr/>
              <a:t>12/11/2012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78C53C-18A2-49F6-9D11-F7A18A74FAF0}" type="slidenum">
              <a:rPr lang="en-US" smtClean="0"/>
              <a:pPr/>
              <a:t>‹#›</a:t>
            </a:fld>
            <a:endParaRPr lang="en-US"/>
          </a:p>
        </p:txBody>
      </p:sp>
    </p:spTree>
    <p:extLst>
      <p:ext uri="{BB962C8B-B14F-4D97-AF65-F5344CB8AC3E}">
        <p14:creationId xmlns:p14="http://schemas.microsoft.com/office/powerpoint/2010/main" val="1899406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a:t>
            </a:r>
            <a:r>
              <a:rPr lang="en-US" baseline="0" dirty="0" smtClean="0"/>
              <a:t> deciding whether you are ready to make the leap from a renter to a homeowner, you have a lot to consider. While home ownership is attractive, it’s not always the best choice for everybody. For example, if you’re not a handy person, don’t like yard work, or are struggling with finances, now might not be the best time to consider buying your own home, which requires a certain amount of maintenance and certainly a sizable financial commitment. But the advantages are many, and if you’re ready, we hope this presentation helps you keep track of what you need to know during the process.</a:t>
            </a:r>
            <a:endParaRPr lang="en-US" dirty="0" smtClean="0"/>
          </a:p>
          <a:p>
            <a:endParaRPr lang="en-US" dirty="0"/>
          </a:p>
        </p:txBody>
      </p:sp>
      <p:sp>
        <p:nvSpPr>
          <p:cNvPr id="4" name="Slide Number Placeholder 3"/>
          <p:cNvSpPr>
            <a:spLocks noGrp="1"/>
          </p:cNvSpPr>
          <p:nvPr>
            <p:ph type="sldNum" sz="quarter" idx="10"/>
          </p:nvPr>
        </p:nvSpPr>
        <p:spPr/>
        <p:txBody>
          <a:bodyPr/>
          <a:lstStyle/>
          <a:p>
            <a:fld id="{A078C53C-18A2-49F6-9D11-F7A18A74FAF0}"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Buying your first home is a big</a:t>
            </a:r>
            <a:r>
              <a:rPr lang="en-US" baseline="0" dirty="0" smtClean="0"/>
              <a:t> step, and it’s best to begin with preparation. First and foremost, you want your financial matters aligned with your goals. In order to qualify for a mortgage, you want your debt to be as low as possible and you want the best credit score you can secure. So start planning early and saving for a down payment between 10–20%. Once you feel comfortable in that area, begin to decide where you’d like to buy. Do some research into your rights as a buyer and into potential agents, who can be a great help to you. As you get closer to wanting to start your search, you should have a community or two in mind, know your mortgage options, and a general idea of what you have in mind. An important step is getting pre-approved so you know how much house you can afford.</a:t>
            </a:r>
            <a:endParaRPr lang="en-US" dirty="0" smtClean="0"/>
          </a:p>
        </p:txBody>
      </p:sp>
      <p:sp>
        <p:nvSpPr>
          <p:cNvPr id="4" name="Slide Number Placeholder 3"/>
          <p:cNvSpPr>
            <a:spLocks noGrp="1"/>
          </p:cNvSpPr>
          <p:nvPr>
            <p:ph type="sldNum" sz="quarter" idx="10"/>
          </p:nvPr>
        </p:nvSpPr>
        <p:spPr/>
        <p:txBody>
          <a:bodyPr/>
          <a:lstStyle/>
          <a:p>
            <a:fld id="{A078C53C-18A2-49F6-9D11-F7A18A74FAF0}"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order to process your pre-approval application,</a:t>
            </a:r>
            <a:r>
              <a:rPr lang="en-US" baseline="0" dirty="0" smtClean="0"/>
              <a:t> you will need certain documents. Remember, pre-qualification is not pre-approval. Pre-qualification is a much quicker and broader overview and is not a commitment from the bank. Also, pre-qualifying amounts are sometimes much higher than you can actually afford because the application has not gone through the underwriting process.</a:t>
            </a:r>
            <a:endParaRPr lang="en-US" dirty="0" smtClean="0"/>
          </a:p>
        </p:txBody>
      </p:sp>
      <p:sp>
        <p:nvSpPr>
          <p:cNvPr id="4" name="Slide Number Placeholder 3"/>
          <p:cNvSpPr>
            <a:spLocks noGrp="1"/>
          </p:cNvSpPr>
          <p:nvPr>
            <p:ph type="sldNum" sz="quarter" idx="10"/>
          </p:nvPr>
        </p:nvSpPr>
        <p:spPr/>
        <p:txBody>
          <a:bodyPr/>
          <a:lstStyle/>
          <a:p>
            <a:fld id="{A078C53C-18A2-49F6-9D11-F7A18A74FAF0}"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Shopping for a home can be a frustrating experience, but remember to be patient, do your homework, and don’t rush into anything because you feel you are running out of time. It’s very important to consider the needs of yourself and your </a:t>
            </a:r>
            <a:r>
              <a:rPr lang="en-US" baseline="0" smtClean="0"/>
              <a:t>family — </a:t>
            </a:r>
            <a:r>
              <a:rPr lang="en-US" baseline="0" dirty="0" smtClean="0"/>
              <a:t>don’t compromise! So that you can relive the initial walk-through again at home, keep a checklist and some photos or video from each property visited.</a:t>
            </a:r>
            <a:endParaRPr lang="en-US" dirty="0" smtClean="0"/>
          </a:p>
          <a:p>
            <a:endParaRPr lang="en-US" dirty="0"/>
          </a:p>
        </p:txBody>
      </p:sp>
      <p:sp>
        <p:nvSpPr>
          <p:cNvPr id="4" name="Slide Number Placeholder 3"/>
          <p:cNvSpPr>
            <a:spLocks noGrp="1"/>
          </p:cNvSpPr>
          <p:nvPr>
            <p:ph type="sldNum" sz="quarter" idx="10"/>
          </p:nvPr>
        </p:nvSpPr>
        <p:spPr/>
        <p:txBody>
          <a:bodyPr/>
          <a:lstStyle/>
          <a:p>
            <a:fld id="{A078C53C-18A2-49F6-9D11-F7A18A74FAF0}"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that you can relive</a:t>
            </a:r>
            <a:r>
              <a:rPr lang="en-US" baseline="0" dirty="0" smtClean="0"/>
              <a:t> the initial walk-through again at home, keep a checklist and some photos or video from each property visited.</a:t>
            </a:r>
            <a:endParaRPr lang="en-US" dirty="0"/>
          </a:p>
        </p:txBody>
      </p:sp>
      <p:sp>
        <p:nvSpPr>
          <p:cNvPr id="4" name="Slide Number Placeholder 3"/>
          <p:cNvSpPr>
            <a:spLocks noGrp="1"/>
          </p:cNvSpPr>
          <p:nvPr>
            <p:ph type="sldNum" sz="quarter" idx="10"/>
          </p:nvPr>
        </p:nvSpPr>
        <p:spPr/>
        <p:txBody>
          <a:bodyPr/>
          <a:lstStyle/>
          <a:p>
            <a:fld id="{A078C53C-18A2-49F6-9D11-F7A18A74FAF0}" type="slidenum">
              <a:rPr lang="en-US" smtClean="0"/>
              <a:pPr/>
              <a:t>6</a:t>
            </a:fld>
            <a:endParaRPr lang="en-US"/>
          </a:p>
        </p:txBody>
      </p:sp>
    </p:spTree>
    <p:extLst>
      <p:ext uri="{BB962C8B-B14F-4D97-AF65-F5344CB8AC3E}">
        <p14:creationId xmlns:p14="http://schemas.microsoft.com/office/powerpoint/2010/main" val="6005334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 big moment</a:t>
            </a:r>
            <a:r>
              <a:rPr lang="en-US" baseline="0" dirty="0" smtClean="0"/>
              <a:t>, and it’s a big step to make a decision. So carefully weigh each of the pros and cons of each of the “finalists” on your list. If you can, take another walk-through, or at least revisit your checklists, photos, and videos before you make a decision. Once you’ve narrowed it down to one, talk with your agent about it. Ask his or her opinion and discuss your options in making the offer. You will likely receive a counter-offer, so negotiate what you think is a fair price before agreeing to sign a purchase &amp; sales agreement. Don’t be afraid to walk away from a sale if the seller is unwilling to negotiate — you will have other options and likely already have one. Remember, remove emotion from the equation; this is a difficult and personal decision and both parties have certain needs.</a:t>
            </a:r>
            <a:endParaRPr lang="en-US" dirty="0"/>
          </a:p>
        </p:txBody>
      </p:sp>
      <p:sp>
        <p:nvSpPr>
          <p:cNvPr id="4" name="Slide Number Placeholder 3"/>
          <p:cNvSpPr>
            <a:spLocks noGrp="1"/>
          </p:cNvSpPr>
          <p:nvPr>
            <p:ph type="sldNum" sz="quarter" idx="10"/>
          </p:nvPr>
        </p:nvSpPr>
        <p:spPr/>
        <p:txBody>
          <a:bodyPr/>
          <a:lstStyle/>
          <a:p>
            <a:fld id="{A078C53C-18A2-49F6-9D11-F7A18A74FAF0}"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If</a:t>
            </a:r>
            <a:r>
              <a:rPr lang="en-US" baseline="0" dirty="0" smtClean="0"/>
              <a:t> you’ve made it this far, you should pat yourself on the back and relax a bit. While you still have a move looming ahead of you, you’re half-way there! You’ve gone through the process, secured your loan commitment, and settled on a property. Now you just need to finalize the deal by making the loan request formally in the negotiated amount, less your down payment, have the home inspected by a certified inspector, and completing the other details necessary for the closing. Your bank will likely recommend an attorney for you. Come closing day, prior to signing the piles of paperwork, you will conduct a final walk-through of the home. And because you’ve already provided the bank with all that it needs, you will probably only need to bring a check for your down payment. Congratulations!</a:t>
            </a:r>
            <a:endParaRPr lang="en-US" dirty="0" smtClean="0"/>
          </a:p>
          <a:p>
            <a:endParaRPr lang="en-US" dirty="0"/>
          </a:p>
        </p:txBody>
      </p:sp>
      <p:sp>
        <p:nvSpPr>
          <p:cNvPr id="4" name="Slide Number Placeholder 3"/>
          <p:cNvSpPr>
            <a:spLocks noGrp="1"/>
          </p:cNvSpPr>
          <p:nvPr>
            <p:ph type="sldNum" sz="quarter" idx="10"/>
          </p:nvPr>
        </p:nvSpPr>
        <p:spPr/>
        <p:txBody>
          <a:bodyPr/>
          <a:lstStyle/>
          <a:p>
            <a:fld id="{A078C53C-18A2-49F6-9D11-F7A18A74FAF0}"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98E879EC-C5AD-4B5C-87C6-69BB8B88A82B}" type="datetime1">
              <a:rPr lang="en-US" smtClean="0"/>
              <a:pPr/>
              <a:t>12/11/2012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501FE2DB-65E1-4700-B594-36E05BED35A8}"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mc:AlternateContent xmlns:mc="http://schemas.openxmlformats.org/markup-compatibility/2006">
    <mc:Choice xmlns:p14="http://schemas.microsoft.com/office/powerpoint/2010/main" Requires="p14">
      <p:transition spd="slow" p14:dur="1500">
        <p:fade thruBlk="1"/>
      </p:transition>
    </mc:Choice>
    <mc:Fallback>
      <p:transition spd="slow">
        <p:fade thruBlk="1"/>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E7F3A4-22A0-4670-BD75-AC716E001731}" type="datetime1">
              <a:rPr lang="en-US" smtClean="0"/>
              <a:pPr/>
              <a:t>12/11/2012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1FE2DB-65E1-4700-B594-36E05BED35A8}"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500">
        <p:fade thruBlk="1"/>
      </p:transition>
    </mc:Choice>
    <mc:Fallback>
      <p:transition spd="slow">
        <p:fade thruBlk="1"/>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94ACCF-4444-4FDD-95E9-803B554DD563}" type="datetime1">
              <a:rPr lang="en-US" smtClean="0"/>
              <a:pPr/>
              <a:t>12/11/2012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1FE2DB-65E1-4700-B594-36E05BED35A8}"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500">
        <p:fade thruBlk="1"/>
      </p:transition>
    </mc:Choice>
    <mc:Fallback>
      <p:transition spd="slow">
        <p:fade thruBlk="1"/>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0108397-D02B-4292-A120-8ECA0186237F}" type="datetime1">
              <a:rPr lang="en-US" smtClean="0"/>
              <a:pPr/>
              <a:t>12/11/2012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1FE2DB-65E1-4700-B594-36E05BED35A8}"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500">
        <p:fade thruBlk="1"/>
      </p:transition>
    </mc:Choice>
    <mc:Fallback>
      <p:transition spd="slow">
        <p:fade thruBlk="1"/>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6C10041-CAEA-46C5-8F40-4CB7B9F24626}" type="datetime1">
              <a:rPr lang="en-US" smtClean="0"/>
              <a:pPr/>
              <a:t>12/11/2012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501FE2DB-65E1-4700-B594-36E05BED35A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500">
        <p:fade thruBlk="1"/>
      </p:transition>
    </mc:Choice>
    <mc:Fallback>
      <p:transition spd="slow">
        <p:fade thruBlk="1"/>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99A7714-1E76-43C2-9891-D68BDDA347B8}" type="datetime1">
              <a:rPr lang="en-US" smtClean="0"/>
              <a:pPr/>
              <a:t>12/11/2012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1FE2DB-65E1-4700-B594-36E05BED35A8}"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500">
        <p:fade thruBlk="1"/>
      </p:transition>
    </mc:Choice>
    <mc:Fallback>
      <p:transition spd="slow">
        <p:fade thruBlk="1"/>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A317B2A-31F4-40CB-8B2B-A76759ACCB28}" type="datetime1">
              <a:rPr lang="en-US" smtClean="0"/>
              <a:pPr/>
              <a:t>12/11/2012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1FE2DB-65E1-4700-B594-36E05BED35A8}"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500">
        <p:fade thruBlk="1"/>
      </p:transition>
    </mc:Choice>
    <mc:Fallback>
      <p:transition spd="slow">
        <p:fade thruBlk="1"/>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BA8CB99-E23D-4540-AD09-1D560A27CAD1}" type="datetime1">
              <a:rPr lang="en-US" smtClean="0"/>
              <a:pPr/>
              <a:t>12/11/2012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1FE2DB-65E1-4700-B594-36E05BED35A8}"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500">
        <p:fade thruBlk="1"/>
      </p:transition>
    </mc:Choice>
    <mc:Fallback>
      <p:transition spd="slow">
        <p:fade thruBlk="1"/>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79E286-72B1-4B04-AC46-B76E40AD51E9}" type="datetime1">
              <a:rPr lang="en-US" smtClean="0"/>
              <a:pPr/>
              <a:t>12/11/2012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1FE2DB-65E1-4700-B594-36E05BED35A8}"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500">
        <p:fade thruBlk="1"/>
      </p:transition>
    </mc:Choice>
    <mc:Fallback>
      <p:transition spd="slow">
        <p:fade thruBlk="1"/>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C27011A-551A-4843-85A6-42CB5CE062CA}" type="datetime1">
              <a:rPr lang="en-US" smtClean="0"/>
              <a:pPr/>
              <a:t>12/11/2012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1FE2DB-65E1-4700-B594-36E05BED35A8}"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500">
        <p:fade thruBlk="1"/>
      </p:transition>
    </mc:Choice>
    <mc:Fallback>
      <p:transition spd="slow">
        <p:fade thruBlk="1"/>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FB2B36C-BB9E-4CFE-BDFB-542EEF82A04E}" type="datetime1">
              <a:rPr lang="en-US" smtClean="0"/>
              <a:pPr/>
              <a:t>12/11/2012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1FE2DB-65E1-4700-B594-36E05BED35A8}"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500">
        <p:fade thruBlk="1"/>
      </p:transition>
    </mc:Choice>
    <mc:Fallback>
      <p:transition spd="slow">
        <p:fade thruBlk="1"/>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6CAB6CB2-2474-4ED9-BF06-48E7B1C8CE57}" type="datetime1">
              <a:rPr lang="en-US" smtClean="0"/>
              <a:pPr/>
              <a:t>12/11/2012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01FE2DB-65E1-4700-B594-36E05BED35A8}"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mc:Choice xmlns:p14="http://schemas.microsoft.com/office/powerpoint/2010/main" Requires="p14">
      <p:transition spd="slow" p14:dur="1500">
        <p:fade thruBlk="1"/>
      </p:transition>
    </mc:Choice>
    <mc:Fallback>
      <p:transition spd="slow">
        <p:fade thruBlk="1"/>
      </p:transition>
    </mc:Fallback>
  </mc:AlternateContent>
  <p:hf sldNum="0" hdr="0" ft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descr="RrC/haLoD4vWfFyvO0fQUHrc4EKegMGj9l9DHuJeRFI=-~3p8fVeVHCAv8r9UMKQx2VA=="/>
        <p:cNvGrpSpPr/>
        <p:nvPr/>
      </p:nvGrpSpPr>
      <p:grpSpPr>
        <a:xfrm>
          <a:off x="0" y="0"/>
          <a:ext cx="0" cy="0"/>
          <a:chOff x="0" y="0"/>
          <a:chExt cx="0" cy="0"/>
        </a:xfrm>
      </p:grpSpPr>
      <p:sp>
        <p:nvSpPr>
          <p:cNvPr id="2" name="Title 1" descr="AIT1XzyhvWxVWemR7Ig1YmPxEYFFFKNZBfy5JHApi0U=-~E63/pswq6hLqx3NraOQltg=="/>
          <p:cNvSpPr>
            <a:spLocks noGrp="1"/>
          </p:cNvSpPr>
          <p:nvPr>
            <p:ph type="ctrTitle"/>
          </p:nvPr>
        </p:nvSpPr>
        <p:spPr>
          <a:xfrm>
            <a:off x="4495800" y="1143000"/>
            <a:ext cx="4267200" cy="2514600"/>
          </a:xfrm>
        </p:spPr>
        <p:txBody>
          <a:bodyPr>
            <a:normAutofit fontScale="90000"/>
          </a:bodyPr>
          <a:lstStyle/>
          <a:p>
            <a:pPr algn="ctr"/>
            <a:r>
              <a:rPr lang="en-US" dirty="0" smtClean="0"/>
              <a:t/>
            </a:r>
            <a:br>
              <a:rPr lang="en-US" dirty="0" smtClean="0"/>
            </a:br>
            <a:r>
              <a:rPr lang="en-US" dirty="0" smtClean="0"/>
              <a:t>FIRST TIME HOME BUYING</a:t>
            </a:r>
            <a:endParaRPr lang="en-US" dirty="0"/>
          </a:p>
        </p:txBody>
      </p:sp>
      <p:sp>
        <p:nvSpPr>
          <p:cNvPr id="3" name="Subtitle 2" descr="OZTA9MI3NJ2OoIlkNcoctGLIcATm1vwrZRMmgy8oTkU=-~eCNNG762DPpg7D30kHfjsA=="/>
          <p:cNvSpPr>
            <a:spLocks noGrp="1"/>
          </p:cNvSpPr>
          <p:nvPr>
            <p:ph type="subTitle" idx="1"/>
          </p:nvPr>
        </p:nvSpPr>
        <p:spPr>
          <a:xfrm>
            <a:off x="685800" y="5358384"/>
            <a:ext cx="8077200" cy="1499616"/>
          </a:xfrm>
        </p:spPr>
        <p:txBody>
          <a:bodyPr/>
          <a:lstStyle/>
          <a:p>
            <a:pPr algn="r"/>
            <a:r>
              <a:rPr lang="en-US" sz="2400" dirty="0" smtClean="0">
                <a:latin typeface="Brush Script MT" pitchFamily="66" charset="0"/>
              </a:rPr>
              <a:t>What to Expect, from Commitment to Closing</a:t>
            </a:r>
          </a:p>
          <a:p>
            <a:pPr algn="r"/>
            <a:r>
              <a:rPr lang="en-US" sz="2400" dirty="0" smtClean="0">
                <a:latin typeface="Brush Script MT" pitchFamily="66" charset="0"/>
              </a:rPr>
              <a:t>Presented by the </a:t>
            </a:r>
            <a:r>
              <a:rPr lang="en-US" sz="2400" dirty="0" err="1" smtClean="0">
                <a:latin typeface="Brush Script MT" pitchFamily="66" charset="0"/>
              </a:rPr>
              <a:t>DuChesne</a:t>
            </a:r>
            <a:r>
              <a:rPr lang="en-US" sz="2400" dirty="0" smtClean="0">
                <a:latin typeface="Brush Script MT" pitchFamily="66" charset="0"/>
              </a:rPr>
              <a:t> Realty Group</a:t>
            </a:r>
          </a:p>
          <a:p>
            <a:pPr algn="r"/>
            <a:endParaRPr lang="en-US" dirty="0" smtClean="0"/>
          </a:p>
          <a:p>
            <a:endParaRPr lang="en-US" dirty="0"/>
          </a:p>
        </p:txBody>
      </p:sp>
      <p:pic>
        <p:nvPicPr>
          <p:cNvPr id="1026" name="Picture 2" descr="5iFKrCOVT97/D0R00cLaKCoSH6/iXYPoaxEeBBqlSrg=-~WZw8DRatTHI/vRqFmYL4jA=="/>
          <p:cNvPicPr>
            <a:picLocks noChangeAspect="1" noChangeArrowheads="1"/>
          </p:cNvPicPr>
          <p:nvPr/>
        </p:nvPicPr>
        <p:blipFill>
          <a:blip r:embed="rId2" cstate="screen"/>
          <a:srcRect/>
          <a:stretch>
            <a:fillRect/>
          </a:stretch>
        </p:blipFill>
        <p:spPr bwMode="auto">
          <a:xfrm>
            <a:off x="838200" y="1615440"/>
            <a:ext cx="3124200" cy="249936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mc:AlternateContent xmlns:mc="http://schemas.openxmlformats.org/markup-compatibility/2006">
    <mc:Choice xmlns:p14="http://schemas.microsoft.com/office/powerpoint/2010/main" Requires="p14">
      <p:transition spd="slow" p14:dur="1500">
        <p:fade thruBlk="1"/>
      </p:transition>
    </mc:Choice>
    <mc:Fallback>
      <p:transition spd="slow">
        <p:fade thruBlk="1"/>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descr="A+q1rQ/yogqH2Qj5fo2O2jFnf0tZUcuIGBtApjoOMUY=-~K4gUP6egeDIxYR+DT1VQSw=="/>
        <p:cNvGrpSpPr/>
        <p:nvPr/>
      </p:nvGrpSpPr>
      <p:grpSpPr>
        <a:xfrm>
          <a:off x="0" y="0"/>
          <a:ext cx="0" cy="0"/>
          <a:chOff x="0" y="0"/>
          <a:chExt cx="0" cy="0"/>
        </a:xfrm>
      </p:grpSpPr>
      <p:sp>
        <p:nvSpPr>
          <p:cNvPr id="2" name="Title 1" descr="4V0LFAfVdTKHHT1TR+PbCIl86+lnmPWCU58aCBWNoTE=-~M74TH2TA4uB5q5jwa9DkyA=="/>
          <p:cNvSpPr>
            <a:spLocks noGrp="1"/>
          </p:cNvSpPr>
          <p:nvPr>
            <p:ph type="title"/>
          </p:nvPr>
        </p:nvSpPr>
        <p:spPr/>
        <p:txBody>
          <a:bodyPr>
            <a:normAutofit fontScale="90000"/>
          </a:bodyPr>
          <a:lstStyle/>
          <a:p>
            <a:pPr algn="r"/>
            <a:r>
              <a:rPr lang="en-US" dirty="0" smtClean="0"/>
              <a:t>Ready to Make a Commitment?</a:t>
            </a:r>
            <a:endParaRPr lang="en-US" dirty="0"/>
          </a:p>
        </p:txBody>
      </p:sp>
      <p:sp>
        <p:nvSpPr>
          <p:cNvPr id="3" name="Text Placeholder 2"/>
          <p:cNvSpPr>
            <a:spLocks noGrp="1"/>
          </p:cNvSpPr>
          <p:nvPr>
            <p:ph type="body" idx="1"/>
          </p:nvPr>
        </p:nvSpPr>
        <p:spPr/>
        <p:txBody>
          <a:bodyPr/>
          <a:lstStyle/>
          <a:p>
            <a:pPr algn="ctr"/>
            <a:r>
              <a:rPr lang="en-US" dirty="0" smtClean="0"/>
              <a:t>ADVANTAGES</a:t>
            </a:r>
            <a:endParaRPr lang="en-US" dirty="0"/>
          </a:p>
        </p:txBody>
      </p:sp>
      <p:sp>
        <p:nvSpPr>
          <p:cNvPr id="5" name="Text Placeholder 4"/>
          <p:cNvSpPr>
            <a:spLocks noGrp="1"/>
          </p:cNvSpPr>
          <p:nvPr>
            <p:ph type="body" sz="half" idx="3"/>
          </p:nvPr>
        </p:nvSpPr>
        <p:spPr/>
        <p:txBody>
          <a:bodyPr/>
          <a:lstStyle/>
          <a:p>
            <a:pPr algn="ctr"/>
            <a:r>
              <a:rPr lang="en-US" dirty="0" smtClean="0"/>
              <a:t>DISADVANTAGES</a:t>
            </a:r>
            <a:endParaRPr lang="en-US" dirty="0"/>
          </a:p>
        </p:txBody>
      </p:sp>
      <p:sp>
        <p:nvSpPr>
          <p:cNvPr id="4" name="Content Placeholder 3" descr="azknUG5/ILo4YmwrI8w/GM40lIc3eMjO1e5OSYLkhKw=-~qi6V3OOXLIhgj0ZfJk3jog=="/>
          <p:cNvSpPr>
            <a:spLocks noGrp="1"/>
          </p:cNvSpPr>
          <p:nvPr>
            <p:ph sz="quarter" idx="2"/>
          </p:nvPr>
        </p:nvSpPr>
        <p:spPr/>
        <p:txBody>
          <a:bodyPr>
            <a:normAutofit lnSpcReduction="10000"/>
          </a:bodyPr>
          <a:lstStyle/>
          <a:p>
            <a:r>
              <a:rPr lang="en-US" dirty="0" smtClean="0"/>
              <a:t>Pride of Ownership</a:t>
            </a:r>
          </a:p>
          <a:p>
            <a:r>
              <a:rPr lang="en-US" dirty="0" smtClean="0"/>
              <a:t>Freedom from Landlord Restrictions</a:t>
            </a:r>
          </a:p>
          <a:p>
            <a:r>
              <a:rPr lang="en-US" dirty="0" smtClean="0"/>
              <a:t>Tax Benefits</a:t>
            </a:r>
          </a:p>
          <a:p>
            <a:r>
              <a:rPr lang="en-US" dirty="0" smtClean="0"/>
              <a:t>Equity and Appreciation</a:t>
            </a:r>
          </a:p>
          <a:p>
            <a:r>
              <a:rPr lang="en-US" dirty="0" smtClean="0"/>
              <a:t>Privacy</a:t>
            </a:r>
          </a:p>
          <a:p>
            <a:r>
              <a:rPr lang="en-US" dirty="0" smtClean="0"/>
              <a:t>Build Credit Score</a:t>
            </a:r>
          </a:p>
          <a:p>
            <a:r>
              <a:rPr lang="en-US" dirty="0" smtClean="0"/>
              <a:t>Space</a:t>
            </a:r>
          </a:p>
          <a:p>
            <a:endParaRPr lang="en-US" dirty="0"/>
          </a:p>
        </p:txBody>
      </p:sp>
      <p:sp>
        <p:nvSpPr>
          <p:cNvPr id="6" name="Content Placeholder 5" descr="urYenq/i/uBJ4Y6kpWPSNJoZgua6v+1EBQSrROao4Hs=-~H2mVHu/iDhYuRw1WAhc5pQ=="/>
          <p:cNvSpPr>
            <a:spLocks noGrp="1"/>
          </p:cNvSpPr>
          <p:nvPr>
            <p:ph sz="quarter" idx="4"/>
          </p:nvPr>
        </p:nvSpPr>
        <p:spPr/>
        <p:txBody>
          <a:bodyPr>
            <a:normAutofit/>
          </a:bodyPr>
          <a:lstStyle/>
          <a:p>
            <a:r>
              <a:rPr lang="en-US" dirty="0" smtClean="0"/>
              <a:t>Long-Term Financial Commitment</a:t>
            </a:r>
          </a:p>
          <a:p>
            <a:r>
              <a:rPr lang="en-US" dirty="0" smtClean="0"/>
              <a:t>Homeowners’ Insurance</a:t>
            </a:r>
          </a:p>
          <a:p>
            <a:r>
              <a:rPr lang="en-US" dirty="0" smtClean="0"/>
              <a:t>Home Maintenance</a:t>
            </a:r>
          </a:p>
          <a:p>
            <a:r>
              <a:rPr lang="en-US" dirty="0" smtClean="0"/>
              <a:t>Lack of Financial Freedom</a:t>
            </a:r>
          </a:p>
          <a:p>
            <a:r>
              <a:rPr lang="en-US" dirty="0" smtClean="0"/>
              <a:t>Potential Depreciation</a:t>
            </a:r>
          </a:p>
          <a:p>
            <a:pPr>
              <a:buNone/>
            </a:pPr>
            <a:endParaRPr lang="en-US" dirty="0"/>
          </a:p>
        </p:txBody>
      </p:sp>
      <p:pic>
        <p:nvPicPr>
          <p:cNvPr id="3075" name="Picture 3" descr="hQ02tiDUtAwszf3p5q301MK1ubu698WNfw+hr81ll40=-~JFJATPwwwYGDQIKup24Pog=="/>
          <p:cNvPicPr>
            <a:picLocks noChangeAspect="1" noChangeArrowheads="1"/>
          </p:cNvPicPr>
          <p:nvPr/>
        </p:nvPicPr>
        <p:blipFill>
          <a:blip r:embed="rId3" cstate="screen">
            <a:duotone>
              <a:prstClr val="black"/>
              <a:schemeClr val="accent1">
                <a:tint val="45000"/>
                <a:satMod val="400000"/>
              </a:schemeClr>
            </a:duotone>
          </a:blip>
          <a:srcRect/>
          <a:stretch>
            <a:fillRect/>
          </a:stretch>
        </p:blipFill>
        <p:spPr bwMode="auto">
          <a:xfrm>
            <a:off x="0" y="0"/>
            <a:ext cx="870857" cy="1219200"/>
          </a:xfrm>
          <a:prstGeom prst="rect">
            <a:avLst/>
          </a:prstGeom>
          <a:noFill/>
        </p:spPr>
      </p:pic>
      <p:sp>
        <p:nvSpPr>
          <p:cNvPr id="7" name="Footer Placeholder 6"/>
          <p:cNvSpPr>
            <a:spLocks noGrp="1"/>
          </p:cNvSpPr>
          <p:nvPr>
            <p:ph type="ftr" sz="quarter" idx="11"/>
          </p:nvPr>
        </p:nvSpPr>
        <p:spPr/>
        <p:txBody>
          <a:bodyPr/>
          <a:lstStyle/>
          <a:p>
            <a:r>
              <a:rPr lang="en-US" smtClean="0"/>
              <a:t>DuChesne Realty Group</a:t>
            </a:r>
            <a:endParaRPr lang="en-US"/>
          </a:p>
        </p:txBody>
      </p:sp>
    </p:spTree>
  </p:cSld>
  <p:clrMapOvr>
    <a:masterClrMapping/>
  </p:clrMapOvr>
  <mc:AlternateContent xmlns:mc="http://schemas.openxmlformats.org/markup-compatibility/2006">
    <mc:Choice xmlns:p14="http://schemas.microsoft.com/office/powerpoint/2010/main" Requires="p14">
      <p:transition spd="slow" p14:dur="1500">
        <p:fade thruBlk="1"/>
      </p:transition>
    </mc:Choice>
    <mc:Fallback>
      <p:transition spd="slow">
        <p:fade thruBlk="1"/>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descr="zITtbRGEY4eTPPx//XaA+qB2ZPuZkq2IBoXmLHTB6mE=-~U/iXpi8dYNHfeP7+9wltnA=="/>
        <p:cNvGrpSpPr/>
        <p:nvPr/>
      </p:nvGrpSpPr>
      <p:grpSpPr>
        <a:xfrm>
          <a:off x="0" y="0"/>
          <a:ext cx="0" cy="0"/>
          <a:chOff x="0" y="0"/>
          <a:chExt cx="0" cy="0"/>
        </a:xfrm>
      </p:grpSpPr>
      <p:sp>
        <p:nvSpPr>
          <p:cNvPr id="2" name="Title 1" descr="AGmYOTmXoNGaA11WZgB2GdjdGtNGZncJhpzRANio3v0=-~l/hZ+m+EL6fK02YVRUmS7w=="/>
          <p:cNvSpPr>
            <a:spLocks noGrp="1"/>
          </p:cNvSpPr>
          <p:nvPr>
            <p:ph type="title"/>
          </p:nvPr>
        </p:nvSpPr>
        <p:spPr/>
        <p:txBody>
          <a:bodyPr/>
          <a:lstStyle/>
          <a:p>
            <a:r>
              <a:rPr lang="en-US" dirty="0" smtClean="0"/>
              <a:t>Before Beginning to Shop</a:t>
            </a:r>
            <a:endParaRPr lang="en-US" dirty="0"/>
          </a:p>
        </p:txBody>
      </p:sp>
      <p:sp>
        <p:nvSpPr>
          <p:cNvPr id="3" name="Content Placeholder 2" descr="SgWXmTkDaKfznNsnKFs8cJ1K3kNE8yK6Ok1gkIGqSko=-~wJHdn90MHJIAudxAcMmajQ=="/>
          <p:cNvSpPr>
            <a:spLocks noGrp="1"/>
          </p:cNvSpPr>
          <p:nvPr>
            <p:ph sz="half" idx="1"/>
          </p:nvPr>
        </p:nvSpPr>
        <p:spPr/>
        <p:txBody>
          <a:bodyPr>
            <a:normAutofit/>
          </a:bodyPr>
          <a:lstStyle/>
          <a:p>
            <a:r>
              <a:rPr lang="en-US" sz="2000" dirty="0" smtClean="0"/>
              <a:t>6 – 12 Months Prior</a:t>
            </a:r>
          </a:p>
          <a:p>
            <a:pPr lvl="1"/>
            <a:r>
              <a:rPr lang="en-US" sz="2000" dirty="0" smtClean="0"/>
              <a:t>Lower Debt</a:t>
            </a:r>
          </a:p>
          <a:p>
            <a:pPr lvl="1"/>
            <a:r>
              <a:rPr lang="en-US" sz="2000" dirty="0" smtClean="0"/>
              <a:t>Check Credit Report &amp; Rectify Discrepancies</a:t>
            </a:r>
          </a:p>
          <a:p>
            <a:pPr lvl="1"/>
            <a:r>
              <a:rPr lang="en-US" sz="2000" dirty="0" smtClean="0"/>
              <a:t>Prepare a Realistic Budget</a:t>
            </a:r>
          </a:p>
          <a:p>
            <a:pPr lvl="1"/>
            <a:r>
              <a:rPr lang="en-US" sz="2000" dirty="0" smtClean="0"/>
              <a:t>Save for Down Payment</a:t>
            </a:r>
          </a:p>
          <a:p>
            <a:r>
              <a:rPr lang="en-US" sz="2000" dirty="0" smtClean="0"/>
              <a:t>3 – 6 Months Prior</a:t>
            </a:r>
          </a:p>
          <a:p>
            <a:pPr lvl="1"/>
            <a:endParaRPr lang="en-US" dirty="0"/>
          </a:p>
        </p:txBody>
      </p:sp>
      <p:sp>
        <p:nvSpPr>
          <p:cNvPr id="4" name="Content Placeholder 3" descr="g8j0D5dSIez9A1cCD55ayTjo1WMQHtzhZf7c06WjgX8=-~qz8ClUkLFwMAwMTqLfoZxQ=="/>
          <p:cNvSpPr>
            <a:spLocks noGrp="1"/>
          </p:cNvSpPr>
          <p:nvPr>
            <p:ph sz="half" idx="2"/>
          </p:nvPr>
        </p:nvSpPr>
        <p:spPr/>
        <p:txBody>
          <a:bodyPr>
            <a:normAutofit/>
          </a:bodyPr>
          <a:lstStyle/>
          <a:p>
            <a:r>
              <a:rPr lang="en-US" sz="2000" dirty="0" smtClean="0"/>
              <a:t>1 – 3 Months Prior</a:t>
            </a:r>
          </a:p>
          <a:p>
            <a:pPr lvl="1"/>
            <a:r>
              <a:rPr lang="en-US" sz="2000" dirty="0" smtClean="0"/>
              <a:t>Shop for Mortgage Options</a:t>
            </a:r>
          </a:p>
          <a:p>
            <a:pPr lvl="1"/>
            <a:r>
              <a:rPr lang="en-US" sz="2000" dirty="0" smtClean="0"/>
              <a:t>Finalize Locations</a:t>
            </a:r>
          </a:p>
          <a:p>
            <a:pPr lvl="1"/>
            <a:r>
              <a:rPr lang="en-US" sz="2000" dirty="0" smtClean="0"/>
              <a:t>Investigate Average Home Prices Online</a:t>
            </a:r>
          </a:p>
          <a:p>
            <a:pPr lvl="1"/>
            <a:r>
              <a:rPr lang="en-US" sz="2000" dirty="0" smtClean="0"/>
              <a:t>Determine What You Can Really Afford</a:t>
            </a:r>
          </a:p>
          <a:p>
            <a:pPr lvl="1"/>
            <a:r>
              <a:rPr lang="en-US" sz="2000" dirty="0" smtClean="0"/>
              <a:t>Checklist of Needs and “Nice-to-Haves”</a:t>
            </a:r>
          </a:p>
          <a:p>
            <a:pPr lvl="1"/>
            <a:r>
              <a:rPr lang="en-US" sz="2000" dirty="0" smtClean="0"/>
              <a:t>Get Pre-Approved</a:t>
            </a:r>
          </a:p>
          <a:p>
            <a:pPr lvl="1"/>
            <a:endParaRPr lang="en-US" dirty="0"/>
          </a:p>
        </p:txBody>
      </p:sp>
      <p:sp>
        <p:nvSpPr>
          <p:cNvPr id="5" name="Footer Placeholder 4"/>
          <p:cNvSpPr>
            <a:spLocks noGrp="1"/>
          </p:cNvSpPr>
          <p:nvPr>
            <p:ph type="ftr" sz="quarter" idx="11"/>
          </p:nvPr>
        </p:nvSpPr>
        <p:spPr/>
        <p:txBody>
          <a:bodyPr/>
          <a:lstStyle/>
          <a:p>
            <a:r>
              <a:rPr lang="en-US" smtClean="0"/>
              <a:t>DuChesne Realty Group</a:t>
            </a:r>
            <a:endParaRPr lang="en-US"/>
          </a:p>
        </p:txBody>
      </p:sp>
    </p:spTree>
  </p:cSld>
  <p:clrMapOvr>
    <a:masterClrMapping/>
  </p:clrMapOvr>
  <mc:AlternateContent xmlns:mc="http://schemas.openxmlformats.org/markup-compatibility/2006">
    <mc:Choice xmlns:p14="http://schemas.microsoft.com/office/powerpoint/2010/main" Requires="p14">
      <p:transition spd="slow" p14:dur="1500">
        <p:fade thruBlk="1"/>
      </p:transition>
    </mc:Choice>
    <mc:Fallback>
      <p:transition spd="slow">
        <p:fade thruBlk="1"/>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descr="92JOIxFj7HIndblVipFuLqq1R/JASa548rolx7y/GCM=-~/jBHkHAWSY2vs+Zj/Okbsg=="/>
        <p:cNvGrpSpPr/>
        <p:nvPr/>
      </p:nvGrpSpPr>
      <p:grpSpPr>
        <a:xfrm>
          <a:off x="0" y="0"/>
          <a:ext cx="0" cy="0"/>
          <a:chOff x="0" y="0"/>
          <a:chExt cx="0" cy="0"/>
        </a:xfrm>
      </p:grpSpPr>
      <p:sp>
        <p:nvSpPr>
          <p:cNvPr id="2" name="Title 1" descr="mpBTZkTQlp2E4yoO4+VJZzUJoMaPaeaCrH6OwgpzkAU=-~3gEk/eh2GkE7k5qlZKq8VA=="/>
          <p:cNvSpPr>
            <a:spLocks noGrp="1"/>
          </p:cNvSpPr>
          <p:nvPr>
            <p:ph type="title"/>
          </p:nvPr>
        </p:nvSpPr>
        <p:spPr/>
        <p:txBody>
          <a:bodyPr>
            <a:normAutofit/>
          </a:bodyPr>
          <a:lstStyle/>
          <a:p>
            <a:pPr algn="l"/>
            <a:r>
              <a:rPr lang="en-US" dirty="0" smtClean="0"/>
              <a:t>What to Bring to Pre-Approval</a:t>
            </a:r>
            <a:endParaRPr lang="en-US" dirty="0"/>
          </a:p>
        </p:txBody>
      </p:sp>
      <p:sp>
        <p:nvSpPr>
          <p:cNvPr id="3" name="Content Placeholder 2" descr="LRQD68VMtbf1xgjjXggEXS5aOIyS3PvyF2RbJCUr6Pg=-~pGCwCWV9a4Kbwb8qNYMgdg=="/>
          <p:cNvSpPr>
            <a:spLocks noGrp="1"/>
          </p:cNvSpPr>
          <p:nvPr>
            <p:ph sz="half" idx="1"/>
          </p:nvPr>
        </p:nvSpPr>
        <p:spPr/>
        <p:txBody>
          <a:bodyPr>
            <a:normAutofit lnSpcReduction="10000"/>
          </a:bodyPr>
          <a:lstStyle/>
          <a:p>
            <a:r>
              <a:rPr lang="en-US" dirty="0" smtClean="0"/>
              <a:t>Social-Security Card</a:t>
            </a:r>
          </a:p>
          <a:p>
            <a:r>
              <a:rPr lang="en-US" dirty="0" smtClean="0"/>
              <a:t>Driver’s License</a:t>
            </a:r>
          </a:p>
          <a:p>
            <a:r>
              <a:rPr lang="en-US" dirty="0" smtClean="0"/>
              <a:t>Employer’s </a:t>
            </a:r>
            <a:r>
              <a:rPr lang="en-US" dirty="0" smtClean="0"/>
              <a:t>Info</a:t>
            </a:r>
            <a:endParaRPr lang="en-US" dirty="0" smtClean="0"/>
          </a:p>
          <a:p>
            <a:r>
              <a:rPr lang="en-US" dirty="0" smtClean="0"/>
              <a:t>Landlord’s </a:t>
            </a:r>
            <a:r>
              <a:rPr lang="en-US" dirty="0" smtClean="0"/>
              <a:t>Info</a:t>
            </a:r>
            <a:endParaRPr lang="en-US" dirty="0" smtClean="0"/>
          </a:p>
          <a:p>
            <a:r>
              <a:rPr lang="en-US" dirty="0" smtClean="0"/>
              <a:t>W-2 (2 Years)/Current Paystubs (2 Months)</a:t>
            </a:r>
          </a:p>
          <a:p>
            <a:r>
              <a:rPr lang="en-US" dirty="0" smtClean="0"/>
              <a:t>Bank Statements (6 Months)</a:t>
            </a:r>
          </a:p>
          <a:p>
            <a:r>
              <a:rPr lang="en-US" dirty="0" smtClean="0"/>
              <a:t>Credit Card/Loan Statements</a:t>
            </a:r>
          </a:p>
          <a:p>
            <a:endParaRPr lang="en-US" dirty="0"/>
          </a:p>
        </p:txBody>
      </p:sp>
      <p:sp>
        <p:nvSpPr>
          <p:cNvPr id="4" name="Content Placeholder 3" descr="ZnPJbFBz7M7XJ8JzmkPP8TJcaT3aMAIkFK4snDGw8NU=-~zt7/JBLfKKNuO+TRGG4rnw=="/>
          <p:cNvSpPr>
            <a:spLocks noGrp="1"/>
          </p:cNvSpPr>
          <p:nvPr>
            <p:ph sz="half" idx="2"/>
          </p:nvPr>
        </p:nvSpPr>
        <p:spPr>
          <a:xfrm>
            <a:off x="4495800" y="1773936"/>
            <a:ext cx="4343400" cy="4623816"/>
          </a:xfrm>
        </p:spPr>
        <p:txBody>
          <a:bodyPr>
            <a:normAutofit lnSpcReduction="10000"/>
          </a:bodyPr>
          <a:lstStyle/>
          <a:p>
            <a:r>
              <a:rPr lang="en-US" dirty="0" smtClean="0"/>
              <a:t>Investments &amp; Retirement Plan </a:t>
            </a:r>
            <a:r>
              <a:rPr lang="en-US" dirty="0" smtClean="0"/>
              <a:t>Info</a:t>
            </a:r>
            <a:endParaRPr lang="en-US" dirty="0" smtClean="0"/>
          </a:p>
          <a:p>
            <a:r>
              <a:rPr lang="en-US" dirty="0" smtClean="0"/>
              <a:t>Life Insurance </a:t>
            </a:r>
            <a:r>
              <a:rPr lang="en-US" dirty="0" smtClean="0"/>
              <a:t>Info</a:t>
            </a:r>
            <a:endParaRPr lang="en-US" dirty="0" smtClean="0"/>
          </a:p>
          <a:p>
            <a:r>
              <a:rPr lang="en-US" dirty="0" smtClean="0"/>
              <a:t>Check for Application Fees/Other Costs</a:t>
            </a:r>
          </a:p>
          <a:p>
            <a:r>
              <a:rPr lang="en-US" dirty="0" smtClean="0"/>
              <a:t>Explanations for Credit Problems</a:t>
            </a:r>
          </a:p>
          <a:p>
            <a:r>
              <a:rPr lang="en-US" dirty="0" smtClean="0"/>
              <a:t>Detailed List of Assets</a:t>
            </a:r>
          </a:p>
          <a:p>
            <a:r>
              <a:rPr lang="en-US" dirty="0" smtClean="0"/>
              <a:t>Green Card (if applicable)</a:t>
            </a:r>
          </a:p>
          <a:p>
            <a:endParaRPr lang="en-US" dirty="0"/>
          </a:p>
        </p:txBody>
      </p:sp>
      <p:sp>
        <p:nvSpPr>
          <p:cNvPr id="5" name="Footer Placeholder 4"/>
          <p:cNvSpPr>
            <a:spLocks noGrp="1"/>
          </p:cNvSpPr>
          <p:nvPr>
            <p:ph type="ftr" sz="quarter" idx="11"/>
          </p:nvPr>
        </p:nvSpPr>
        <p:spPr/>
        <p:txBody>
          <a:bodyPr/>
          <a:lstStyle/>
          <a:p>
            <a:r>
              <a:rPr lang="en-US" smtClean="0"/>
              <a:t>DuChesne Realty Group</a:t>
            </a:r>
            <a:endParaRPr lang="en-US"/>
          </a:p>
        </p:txBody>
      </p:sp>
    </p:spTree>
  </p:cSld>
  <p:clrMapOvr>
    <a:masterClrMapping/>
  </p:clrMapOvr>
  <mc:AlternateContent xmlns:mc="http://schemas.openxmlformats.org/markup-compatibility/2006">
    <mc:Choice xmlns:p14="http://schemas.microsoft.com/office/powerpoint/2010/main" Requires="p14">
      <p:transition spd="slow" p14:dur="1500">
        <p:fade thruBlk="1"/>
      </p:transition>
    </mc:Choice>
    <mc:Fallback>
      <p:transition spd="slow">
        <p:fade thruBlk="1"/>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Begin to Shop!</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Be Patient</a:t>
            </a:r>
          </a:p>
          <a:p>
            <a:r>
              <a:rPr lang="en-US" dirty="0" smtClean="0"/>
              <a:t>Be Active — Do Your Homework!</a:t>
            </a:r>
          </a:p>
          <a:p>
            <a:r>
              <a:rPr lang="en-US" dirty="0" smtClean="0"/>
              <a:t>Shed Emotion</a:t>
            </a:r>
          </a:p>
          <a:p>
            <a:r>
              <a:rPr lang="en-US" dirty="0" smtClean="0"/>
              <a:t>Be Realistic</a:t>
            </a:r>
          </a:p>
          <a:p>
            <a:r>
              <a:rPr lang="en-US" dirty="0" smtClean="0"/>
              <a:t>Consider Future Needs</a:t>
            </a:r>
          </a:p>
          <a:p>
            <a:r>
              <a:rPr lang="en-US" dirty="0" smtClean="0"/>
              <a:t>Create a Checklist for Each Home</a:t>
            </a:r>
          </a:p>
          <a:p>
            <a:r>
              <a:rPr lang="en-US" dirty="0" smtClean="0"/>
              <a:t>Consider Taking Pictures or Video</a:t>
            </a:r>
          </a:p>
          <a:p>
            <a:endParaRPr lang="en-US" dirty="0"/>
          </a:p>
        </p:txBody>
      </p:sp>
      <p:sp>
        <p:nvSpPr>
          <p:cNvPr id="5" name="Footer Placeholder 4"/>
          <p:cNvSpPr>
            <a:spLocks noGrp="1"/>
          </p:cNvSpPr>
          <p:nvPr>
            <p:ph type="ftr" sz="quarter" idx="11"/>
          </p:nvPr>
        </p:nvSpPr>
        <p:spPr/>
        <p:txBody>
          <a:bodyPr/>
          <a:lstStyle/>
          <a:p>
            <a:r>
              <a:rPr lang="en-US" smtClean="0"/>
              <a:t>DuChesne Realty Group</a:t>
            </a:r>
            <a:endParaRPr lang="en-US"/>
          </a:p>
        </p:txBody>
      </p:sp>
      <p:pic>
        <p:nvPicPr>
          <p:cNvPr id="4" name="Content Placeholder 3"/>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843462" y="1786731"/>
            <a:ext cx="3648075" cy="4152900"/>
          </a:xfrm>
          <a:scene3d>
            <a:camera prst="perspectiveLeft"/>
            <a:lightRig rig="threePt" dir="t"/>
          </a:scene3d>
        </p:spPr>
      </p:pic>
    </p:spTree>
  </p:cSld>
  <p:clrMapOvr>
    <a:masterClrMapping/>
  </p:clrMapOvr>
  <mc:AlternateContent xmlns:mc="http://schemas.openxmlformats.org/markup-compatibility/2006">
    <mc:Choice xmlns:p14="http://schemas.microsoft.com/office/powerpoint/2010/main" Requires="p14">
      <p:transition spd="slow" p14:dur="1500">
        <p:fade thruBlk="1"/>
      </p:transition>
    </mc:Choice>
    <mc:Fallback>
      <p:transition spd="slow">
        <p:fade thruBlk="1"/>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 Home Checklist</a:t>
            </a:r>
            <a:endParaRPr lang="en-US" dirty="0"/>
          </a:p>
        </p:txBody>
      </p:sp>
      <p:sp>
        <p:nvSpPr>
          <p:cNvPr id="3" name="Content Placeholder 2"/>
          <p:cNvSpPr>
            <a:spLocks noGrp="1"/>
          </p:cNvSpPr>
          <p:nvPr>
            <p:ph sz="half" idx="1"/>
          </p:nvPr>
        </p:nvSpPr>
        <p:spPr/>
        <p:txBody>
          <a:bodyPr/>
          <a:lstStyle/>
          <a:p>
            <a:pPr marL="137160" indent="0">
              <a:buNone/>
            </a:pPr>
            <a:r>
              <a:rPr lang="en-US" dirty="0" smtClean="0"/>
              <a:t>List general condition and impressions on each room</a:t>
            </a:r>
            <a:endParaRPr lang="en-US" dirty="0"/>
          </a:p>
        </p:txBody>
      </p:sp>
      <p:sp>
        <p:nvSpPr>
          <p:cNvPr id="4" name="Content Placeholder 3"/>
          <p:cNvSpPr>
            <a:spLocks noGrp="1"/>
          </p:cNvSpPr>
          <p:nvPr>
            <p:ph sz="half" idx="2"/>
          </p:nvPr>
        </p:nvSpPr>
        <p:spPr/>
        <p:txBody>
          <a:bodyPr/>
          <a:lstStyle/>
          <a:p>
            <a:r>
              <a:rPr lang="en-US" dirty="0" smtClean="0"/>
              <a:t>Address</a:t>
            </a:r>
          </a:p>
          <a:p>
            <a:r>
              <a:rPr lang="en-US" dirty="0" smtClean="0"/>
              <a:t>Stats</a:t>
            </a:r>
          </a:p>
          <a:p>
            <a:r>
              <a:rPr lang="en-US" dirty="0" smtClean="0"/>
              <a:t>Interior</a:t>
            </a:r>
          </a:p>
          <a:p>
            <a:r>
              <a:rPr lang="en-US" dirty="0" smtClean="0"/>
              <a:t>Exterior</a:t>
            </a:r>
            <a:endParaRPr lang="en-US" dirty="0"/>
          </a:p>
          <a:p>
            <a:r>
              <a:rPr lang="en-US" dirty="0" smtClean="0"/>
              <a:t>Storage</a:t>
            </a:r>
          </a:p>
          <a:p>
            <a:r>
              <a:rPr lang="en-US" dirty="0" smtClean="0"/>
              <a:t>Basement</a:t>
            </a:r>
          </a:p>
          <a:p>
            <a:r>
              <a:rPr lang="en-US" dirty="0" smtClean="0"/>
              <a:t>Garage</a:t>
            </a:r>
            <a:endParaRPr lang="en-US" dirty="0"/>
          </a:p>
        </p:txBody>
      </p:sp>
      <p:sp>
        <p:nvSpPr>
          <p:cNvPr id="5" name="Footer Placeholder 4"/>
          <p:cNvSpPr>
            <a:spLocks noGrp="1"/>
          </p:cNvSpPr>
          <p:nvPr>
            <p:ph type="ftr" sz="quarter" idx="11"/>
          </p:nvPr>
        </p:nvSpPr>
        <p:spPr/>
        <p:txBody>
          <a:bodyPr/>
          <a:lstStyle/>
          <a:p>
            <a:r>
              <a:rPr lang="en-US" smtClean="0"/>
              <a:t>DuChesne Realty Group</a:t>
            </a:r>
            <a:endParaRPr lang="en-US"/>
          </a:p>
        </p:txBody>
      </p:sp>
    </p:spTree>
    <p:extLst>
      <p:ext uri="{BB962C8B-B14F-4D97-AF65-F5344CB8AC3E}">
        <p14:creationId xmlns:p14="http://schemas.microsoft.com/office/powerpoint/2010/main" val="3711605195"/>
      </p:ext>
    </p:extLst>
  </p:cSld>
  <p:clrMapOvr>
    <a:masterClrMapping/>
  </p:clrMapOvr>
  <mc:AlternateContent xmlns:mc="http://schemas.openxmlformats.org/markup-compatibility/2006">
    <mc:Choice xmlns:p14="http://schemas.microsoft.com/office/powerpoint/2010/main" Requires="p14">
      <p:transition spd="slow" p14:dur="1500">
        <p:fade thruBlk="1"/>
      </p:transition>
    </mc:Choice>
    <mc:Fallback>
      <p:transition spd="slow">
        <p:fade thruBlk="1"/>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the Right One</a:t>
            </a:r>
            <a:endParaRPr lang="en-US" dirty="0"/>
          </a:p>
        </p:txBody>
      </p:sp>
      <p:pic>
        <p:nvPicPr>
          <p:cNvPr id="11" name="Content Placeholder 10" descr="Sold.jpg"/>
          <p:cNvPicPr>
            <a:picLocks noGrp="1" noChangeAspect="1"/>
          </p:cNvPicPr>
          <p:nvPr>
            <p:ph sz="half" idx="1"/>
          </p:nvPr>
        </p:nvPicPr>
        <p:blipFill>
          <a:blip r:embed="rId3" cstate="screen"/>
          <a:stretch>
            <a:fillRect/>
          </a:stretch>
        </p:blipFill>
        <p:spPr>
          <a:xfrm>
            <a:off x="909828" y="2518759"/>
            <a:ext cx="3133344" cy="3133344"/>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4" name="Content Placeholder 3"/>
          <p:cNvSpPr>
            <a:spLocks noGrp="1"/>
          </p:cNvSpPr>
          <p:nvPr>
            <p:ph sz="half" idx="2"/>
          </p:nvPr>
        </p:nvSpPr>
        <p:spPr>
          <a:xfrm>
            <a:off x="4648200" y="1773936"/>
            <a:ext cx="4191000" cy="4623816"/>
          </a:xfrm>
        </p:spPr>
        <p:txBody>
          <a:bodyPr>
            <a:normAutofit/>
          </a:bodyPr>
          <a:lstStyle/>
          <a:p>
            <a:r>
              <a:rPr lang="en-US" dirty="0" smtClean="0"/>
              <a:t>Narrow Down Options</a:t>
            </a:r>
          </a:p>
          <a:p>
            <a:r>
              <a:rPr lang="en-US" dirty="0" smtClean="0"/>
              <a:t>Weigh Pros/Cons of Each Option</a:t>
            </a:r>
          </a:p>
          <a:p>
            <a:r>
              <a:rPr lang="en-US" dirty="0" smtClean="0"/>
              <a:t>Second Walk-Through of Each Finalist</a:t>
            </a:r>
          </a:p>
          <a:p>
            <a:r>
              <a:rPr lang="en-US" dirty="0" smtClean="0"/>
              <a:t>Consult with Agent</a:t>
            </a:r>
          </a:p>
          <a:p>
            <a:r>
              <a:rPr lang="en-US" dirty="0" smtClean="0"/>
              <a:t>Make an Offer!</a:t>
            </a:r>
          </a:p>
          <a:p>
            <a:r>
              <a:rPr lang="en-US" dirty="0" smtClean="0"/>
              <a:t>Negotiate (if necessary)</a:t>
            </a:r>
          </a:p>
          <a:p>
            <a:r>
              <a:rPr lang="en-US" dirty="0" smtClean="0"/>
              <a:t>Purchase &amp; Sales Agreement</a:t>
            </a:r>
          </a:p>
          <a:p>
            <a:endParaRPr lang="en-US" dirty="0"/>
          </a:p>
        </p:txBody>
      </p:sp>
      <p:sp>
        <p:nvSpPr>
          <p:cNvPr id="5" name="Footer Placeholder 4"/>
          <p:cNvSpPr>
            <a:spLocks noGrp="1"/>
          </p:cNvSpPr>
          <p:nvPr>
            <p:ph type="ftr" sz="quarter" idx="11"/>
          </p:nvPr>
        </p:nvSpPr>
        <p:spPr/>
        <p:txBody>
          <a:bodyPr/>
          <a:lstStyle/>
          <a:p>
            <a:r>
              <a:rPr lang="en-US" smtClean="0"/>
              <a:t>DuChesne Realty Group</a:t>
            </a:r>
            <a:endParaRPr lang="en-US"/>
          </a:p>
        </p:txBody>
      </p:sp>
    </p:spTree>
  </p:cSld>
  <p:clrMapOvr>
    <a:masterClrMapping/>
  </p:clrMapOvr>
  <mc:AlternateContent xmlns:mc="http://schemas.openxmlformats.org/markup-compatibility/2006">
    <mc:Choice xmlns:p14="http://schemas.microsoft.com/office/powerpoint/2010/main" Requires="p14">
      <p:transition spd="slow" p14:dur="1500">
        <p:fade thruBlk="1"/>
      </p:transition>
    </mc:Choice>
    <mc:Fallback>
      <p:transition spd="slow">
        <p:fade thruBlk="1"/>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descr="EdQ8gAZmpyRHgZymDtgWJ18/FcIOGQRJSG2oEueq7H4=-~KLwkm77npk6mJys2pSSFeQ=="/>
        <p:cNvGrpSpPr/>
        <p:nvPr/>
      </p:nvGrpSpPr>
      <p:grpSpPr>
        <a:xfrm>
          <a:off x="0" y="0"/>
          <a:ext cx="0" cy="0"/>
          <a:chOff x="0" y="0"/>
          <a:chExt cx="0" cy="0"/>
        </a:xfrm>
      </p:grpSpPr>
      <p:sp>
        <p:nvSpPr>
          <p:cNvPr id="2" name="Title 1" descr="OJVocRz4bKZk3G0tVgj5kl1HEEvIRAVi3L1XyoRnbU8=-~4HGOzh6JMt+SxIFyBIvLLw=="/>
          <p:cNvSpPr>
            <a:spLocks noGrp="1"/>
          </p:cNvSpPr>
          <p:nvPr>
            <p:ph type="title"/>
          </p:nvPr>
        </p:nvSpPr>
        <p:spPr/>
        <p:txBody>
          <a:bodyPr/>
          <a:lstStyle/>
          <a:p>
            <a:r>
              <a:rPr lang="en-US" dirty="0" smtClean="0"/>
              <a:t>Final Steps</a:t>
            </a:r>
            <a:endParaRPr lang="en-US" dirty="0"/>
          </a:p>
        </p:txBody>
      </p:sp>
      <p:sp>
        <p:nvSpPr>
          <p:cNvPr id="3" name="Content Placeholder 2" descr="9AgevhzZEdyFf470UL/C5OzgkzLgDu8ij+A2mOwh48Y=-~Wil0KisFRY87SCX/+lpCow=="/>
          <p:cNvSpPr>
            <a:spLocks noGrp="1"/>
          </p:cNvSpPr>
          <p:nvPr>
            <p:ph sz="half" idx="1"/>
          </p:nvPr>
        </p:nvSpPr>
        <p:spPr/>
        <p:txBody>
          <a:bodyPr>
            <a:normAutofit lnSpcReduction="10000"/>
          </a:bodyPr>
          <a:lstStyle/>
          <a:p>
            <a:r>
              <a:rPr lang="en-US" dirty="0" smtClean="0"/>
              <a:t>Make Loan Request for Negotiated $$</a:t>
            </a:r>
          </a:p>
          <a:p>
            <a:r>
              <a:rPr lang="en-US" dirty="0" smtClean="0"/>
              <a:t>Building Inspection</a:t>
            </a:r>
          </a:p>
          <a:p>
            <a:r>
              <a:rPr lang="en-US" dirty="0" smtClean="0"/>
              <a:t>Homeowner’s Insurance</a:t>
            </a:r>
          </a:p>
          <a:p>
            <a:r>
              <a:rPr lang="en-US" dirty="0" smtClean="0"/>
              <a:t>Interview and Hire Movers</a:t>
            </a:r>
          </a:p>
          <a:p>
            <a:r>
              <a:rPr lang="en-US" dirty="0" smtClean="0"/>
              <a:t>Hire Attorney</a:t>
            </a:r>
          </a:p>
          <a:p>
            <a:r>
              <a:rPr lang="en-US" dirty="0" smtClean="0"/>
              <a:t>Final Walkthrough</a:t>
            </a:r>
          </a:p>
          <a:p>
            <a:r>
              <a:rPr lang="en-US" dirty="0" smtClean="0"/>
              <a:t>Closing &amp; Settlement</a:t>
            </a:r>
            <a:endParaRPr lang="en-US" dirty="0"/>
          </a:p>
        </p:txBody>
      </p:sp>
      <p:pic>
        <p:nvPicPr>
          <p:cNvPr id="15" name="Content Placeholder 14" descr="WWqZWe7BK30YlO0lUnf9yDN5LRyLDNhUW1K5/Vx80Ok=-~mt0hr88lnlHpF52SmRPFpg=="/>
          <p:cNvPicPr>
            <a:picLocks noGrp="1" noChangeAspect="1"/>
          </p:cNvPicPr>
          <p:nvPr>
            <p:ph sz="half" idx="2"/>
          </p:nvPr>
        </p:nvPicPr>
        <p:blipFill>
          <a:blip r:embed="rId3" cstate="screen"/>
          <a:stretch>
            <a:fillRect/>
          </a:stretch>
        </p:blipFill>
        <p:spPr>
          <a:xfrm>
            <a:off x="5155804" y="1600200"/>
            <a:ext cx="3023391" cy="4525963"/>
          </a:xfrm>
        </p:spPr>
      </p:pic>
      <p:sp>
        <p:nvSpPr>
          <p:cNvPr id="4" name="Footer Placeholder 3"/>
          <p:cNvSpPr>
            <a:spLocks noGrp="1"/>
          </p:cNvSpPr>
          <p:nvPr>
            <p:ph type="ftr" sz="quarter" idx="11"/>
          </p:nvPr>
        </p:nvSpPr>
        <p:spPr/>
        <p:txBody>
          <a:bodyPr/>
          <a:lstStyle/>
          <a:p>
            <a:r>
              <a:rPr lang="en-US" smtClean="0"/>
              <a:t>DuChesne Realty Group</a:t>
            </a:r>
            <a:endParaRPr lang="en-US"/>
          </a:p>
        </p:txBody>
      </p:sp>
    </p:spTree>
  </p:cSld>
  <p:clrMapOvr>
    <a:masterClrMapping/>
  </p:clrMapOvr>
  <mc:AlternateContent xmlns:mc="http://schemas.openxmlformats.org/markup-compatibility/2006">
    <mc:Choice xmlns:p14="http://schemas.microsoft.com/office/powerpoint/2010/main" Requires="p14">
      <p:transition spd="slow" p14:dur="1500">
        <p:fade thruBlk="1"/>
      </p:transition>
    </mc:Choice>
    <mc:Fallback>
      <p:transition spd="slow">
        <p:fade thruBlk="1"/>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outs:outSpaceData xmlns:outs="http://schemas.microsoft.com/office/2009/outspace/metadata">
  <outs:relatedDates>
    <outs:relatedDate>
      <outs:type>3</outs:type>
      <outs:displayName>Last Modified</outs:displayName>
      <outs:dateTime>2009-09-03T18:35:17Z</outs:dateTime>
      <outs:isPinned>true</outs:isPinned>
    </outs:relatedDate>
    <outs:relatedDate>
      <outs:type>2</outs:type>
      <outs:displayName>Created</outs:displayName>
      <outs:dateTime>2009-08-25T14:13:43Z</outs:dateTime>
      <outs:isPinned>true</outs:isPinned>
    </outs:relatedDate>
    <outs:relatedDate>
      <outs:type>4</outs:type>
      <outs:displayName>Last Printed</outs:displayName>
      <outs:dateTime/>
      <outs:isPinned>true</outs:isPinned>
    </outs:relatedDate>
  </outs:relatedDates>
  <outs:relatedDocuments>
    <outs:relatedDocument>
      <outs:type>2</outs:type>
      <outs:displayName>Other documents in current folder</outs:displayName>
      <outs:uri/>
      <outs:isPinned>true</outs:isPinned>
    </outs:relatedDocument>
  </outs:relatedDocuments>
  <outs:relatedPeople>
    <outs:relatedPeopleItem>
      <outs:category>Author</outs:category>
      <outs:people>
        <outs:relatedPerson>
          <outs:displayName>Ralph Moore</outs:displayName>
          <outs:accountName/>
        </outs:relatedPerson>
      </outs:people>
      <outs:source>0</outs:source>
      <outs:isPinned>true</outs:isPinned>
    </outs:relatedPeopleItem>
    <outs:relatedPeopleItem>
      <outs:category>Last modified by</outs:category>
      <outs:people>
        <outs:relatedPerson>
          <outs:displayName>LeeAnn Bates</outs:displayName>
          <outs:accountName/>
        </outs:relatedPerson>
      </outs:people>
      <outs:source>0</outs:source>
      <outs:isPinned>true</outs:isPinned>
    </outs:relatedPeopleItem>
    <outs:relatedPeopleItem>
      <outs:category>Manager</outs:category>
      <outs:people/>
      <outs:source>0</outs:source>
      <outs:isPinned>false</outs:isPinned>
    </outs:relatedPeopleItem>
  </outs:relatedPeople>
  <propertyMetadataList xmlns="http://schemas.microsoft.com/office/2009/outspace/metadata">
    <propertyMetadata>
      <type>0</type>
      <propertyId>2228224</propertyId>
      <propertyName/>
      <isPinned>true</isPinned>
    </propertyMetadata>
    <propertyMetadata>
      <type>0</type>
      <propertyId>1114115</propertyId>
      <propertyName/>
      <isPinned>true</isPinned>
    </propertyMetadata>
    <propertyMetadata>
      <type>0</type>
      <propertyId>1114117</propertyId>
      <propertyName/>
      <isPinned>true</isPinned>
    </propertyMetadata>
    <propertyMetadata>
      <type>0</type>
      <propertyId>589825</propertyId>
      <propertyName/>
      <isPinned>false</isPinned>
    </propertyMetadata>
    <propertyMetadata>
      <type>0</type>
      <propertyId>1114116</propertyId>
      <propertyName/>
      <isPinned>false</isPinned>
    </propertyMetadata>
    <propertyMetadata>
      <type>0</type>
      <propertyId>14</propertyId>
      <propertyName/>
      <isPinned>true</isPinned>
    </propertyMetadata>
    <propertyMetadata>
      <type>0</type>
      <propertyId>8</propertyId>
      <propertyName/>
      <isPinned>true</isPinned>
    </propertyMetadata>
    <propertyMetadata>
      <type>0</type>
      <propertyId>6</propertyId>
      <propertyName/>
      <isPinned>false</isPinned>
    </propertyMetadata>
    <propertyMetadata>
      <type>0</type>
      <propertyId>1114118</propertyId>
      <propertyName/>
      <isPinned>false</isPinned>
    </propertyMetadata>
    <propertyMetadata>
      <type>0</type>
      <propertyId>1179649</propertyId>
      <propertyName/>
      <isPinned>false</isPinned>
    </propertyMetadata>
    <propertyMetadata>
      <type>0</type>
      <propertyId>655365</propertyId>
      <propertyName/>
      <isPinned>false</isPinned>
    </propertyMetadata>
    <propertyMetadata>
      <type>0</type>
      <propertyId>1</propertyId>
      <propertyName/>
      <isPinned>false</isPinned>
    </propertyMetadata>
    <propertyMetadata>
      <type>0</type>
      <propertyId>0</propertyId>
      <propertyName/>
      <isPinned>true</isPinned>
    </propertyMetadata>
    <propertyMetadata>
      <type>0</type>
      <propertyId>13</propertyId>
      <propertyName/>
      <isPinned>false</isPinned>
    </propertyMetadata>
    <propertyMetadata>
      <type>0</type>
      <propertyId>1179653</propertyId>
      <propertyName/>
      <isPinned>false</isPinned>
    </propertyMetadata>
    <propertyMetadata>
      <type>0</type>
      <propertyId>22</propertyId>
      <propertyName/>
      <isPinned>false</isPinned>
    </propertyMetadata>
  </propertyMetadataList>
  <outs:corruptMetadataWasLost/>
</outs:outSpaceData>
</file>

<file path=customXml/item2.xml><?xml version="1.0" encoding="utf-8"?>
<project>
  <id>fSWEBFOUTY8kjNTuyJt24QM73dmAl3B+7E7ZJ1zW3k4=-~zNjMVAG60UF4s6FNr5CQtw==</id>
</project>
</file>

<file path=customXml/itemProps1.xml><?xml version="1.0" encoding="utf-8"?>
<ds:datastoreItem xmlns:ds="http://schemas.openxmlformats.org/officeDocument/2006/customXml" ds:itemID="{77A03CBC-21A8-4904-900C-BDB5A9049BD2}">
  <ds:schemaRefs>
    <ds:schemaRef ds:uri="http://schemas.microsoft.com/office/2009/outspace/metadata"/>
  </ds:schemaRefs>
</ds:datastoreItem>
</file>

<file path=customXml/itemProps2.xml><?xml version="1.0" encoding="utf-8"?>
<ds:datastoreItem xmlns:ds="http://schemas.openxmlformats.org/officeDocument/2006/customXml" ds:itemID="{847AB2BF-BFFD-4A04-8A77-933C9CA63118}">
  <ds:schemaRefs/>
</ds:datastoreItem>
</file>

<file path=docProps/app.xml><?xml version="1.0" encoding="utf-8"?>
<Properties xmlns="http://schemas.openxmlformats.org/officeDocument/2006/extended-properties" xmlns:vt="http://schemas.openxmlformats.org/officeDocument/2006/docPropsVTypes">
  <Template>Apex</Template>
  <TotalTime>341</TotalTime>
  <Words>1075</Words>
  <Application>Microsoft Office PowerPoint</Application>
  <PresentationFormat>On-screen Show (4:3)</PresentationFormat>
  <Paragraphs>100</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Apex</vt:lpstr>
      <vt:lpstr> FIRST TIME HOME BUYING</vt:lpstr>
      <vt:lpstr>Ready to Make a Commitment?</vt:lpstr>
      <vt:lpstr>Before Beginning to Shop</vt:lpstr>
      <vt:lpstr>What to Bring to Pre-Approval</vt:lpstr>
      <vt:lpstr>Begin to Shop!</vt:lpstr>
      <vt:lpstr>TIP: Home Checklist</vt:lpstr>
      <vt:lpstr>Choosing the Right One</vt:lpstr>
      <vt:lpstr>Final Steps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Ralph Moore</dc:creator>
  <cp:lastModifiedBy>Windows User</cp:lastModifiedBy>
  <cp:revision>45</cp:revision>
  <dcterms:created xsi:type="dcterms:W3CDTF">2009-08-25T14:13:43Z</dcterms:created>
  <dcterms:modified xsi:type="dcterms:W3CDTF">2012-12-11T19:46:49Z</dcterms:modified>
</cp:coreProperties>
</file>